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2267C-BC77-8BE1-56B3-96384F3D6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B0AD43-3C8E-35E9-1122-508A23739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5788E5-70AA-E3B9-9191-253E2E33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A2F11-CF99-B098-F0A8-8714139C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BC4581-7D91-BCC5-13C7-5653B9E4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40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5D937-7C01-7160-879E-7FED0BBD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2E7060-117F-EBF3-3E30-65F47794C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98C237-8E4D-3594-4C85-DCB1462C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0F30D6-C2FA-90FB-01C4-FAD88021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E9B64B-0582-9471-D21D-9A76DA8A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63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39FCE4-C458-1FC1-A91E-8AC775257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385310-0A15-C427-1738-C46AFE9FD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8FA8C6-50BD-30C2-5552-0599AB9B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02BA2C-54B8-0B29-5DD0-7904E161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68ADF7-4009-E428-D64B-DB92BB83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62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90DBB-FFBB-6E94-C0F9-843B89CB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32100F-A71E-ABD8-CBD9-B0CEE2316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AF45AA-B932-7239-11A9-ED093BF4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E699E4-0C9F-F5BA-7B30-C0CBE46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81F43A-B709-B947-3C28-E2103A2F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04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50672-C8FF-3540-0E2F-7CC8B75B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3FDF12-B926-8E21-8509-FF77833D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0BC4C5-7A39-A428-EC30-9319D048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A10AED-4BB9-BEA0-4AAF-02C3DAC2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FC936D-C40B-7CAD-892B-90061D85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5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14664-B070-F8EC-66DE-6801161F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821928-75DE-7999-04B7-CF4D32585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D3055D-B941-2FE9-7AA7-CC536A0B5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F70353-964F-C935-52B3-15D8745A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57A89A-3E65-4611-3F58-9CE5DDE0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0679DF-A465-C2C3-A04E-B0DABECA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52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C9394-B032-A0AD-9569-5FAFA989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CA0283-0205-8F20-9163-48A60197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28EC6E-4E35-CDC4-9FF7-B0F30A410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297203-EA30-6398-52ED-70C53FD56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B15981-BDE3-AAFB-78D5-2898133E6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BA9E1C6-8178-B8C2-C0A4-F9DA0C4D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8EE1A1-D360-327E-3079-56776A17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AE477D-0FC6-FC08-7BDD-E79E0A69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41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A0290-2893-3E8C-45C5-3557B30B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ECC60F-9040-CC6E-62B7-C4513B46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CDF458-FF30-96A7-B107-0C12C604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93DB9C-422E-F202-4BA1-CDEAA87D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2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3AD579-9908-0181-AD7A-02348007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996681-017D-D17C-56D9-F234BEE8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969060-32BC-511F-5E5E-96AD1062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32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0CC0B-B7E5-D79E-E0B1-33DCAAF7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98E7BA-4115-830F-02AF-4C21C620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76C84A-7B62-EC5D-3261-8A990DB50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6BFCAC-C90F-CC99-235A-63E7B1AC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339703-21FD-7E8A-C0EC-AF8D4939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8CF236-0C30-3C6F-930A-CA5BC3DD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5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FF56E-824F-A80C-0791-9E4A4F05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0B7353-2204-C6EE-8C6C-23D764588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72C371-CEE3-748D-6205-ECFAA64E8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B99404-9936-8998-D7DD-71581D58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FCE81F-ACC7-DB9C-B273-2DAAA5C2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83203A-A584-EFDC-22CC-DF0B2AF0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5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FDE0FC-D278-43C2-B979-003DABAA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C76A1D-4A78-B876-2906-3DE64463E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D024D7-D7CD-5F68-0D5B-406D04051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71BB-4A75-4421-AA2C-3CFA9F1DFD80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3A658F-3C47-631F-1868-FCD1FEBB6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4EF1D3-0EE4-51D0-EB30-5DFF9AED2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593B-77B1-4618-B83B-6826FE4726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6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3E5E5-9506-A4F3-E20E-332CDD7C9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769" y="17209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Fachgruppe:</a:t>
            </a:r>
            <a:br>
              <a:rPr lang="de-DE" dirty="0"/>
            </a:br>
            <a:r>
              <a:rPr lang="en-DE" dirty="0" err="1"/>
              <a:t>Mikrobielle</a:t>
            </a:r>
            <a:r>
              <a:rPr lang="en-DE" dirty="0"/>
              <a:t> Viren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gemeinsame</a:t>
            </a:r>
            <a:r>
              <a:rPr lang="en-US" sz="2700" dirty="0"/>
              <a:t> </a:t>
            </a:r>
            <a:r>
              <a:rPr lang="en-US" sz="2700" dirty="0" err="1"/>
              <a:t>Fachgruppe</a:t>
            </a:r>
            <a:r>
              <a:rPr lang="en-US" sz="2700" dirty="0"/>
              <a:t> DGHM/VAAM)</a:t>
            </a:r>
            <a:br>
              <a:rPr lang="en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005780-09B5-E9A1-1BDD-5DEE0F9E8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53652"/>
          </a:xfrm>
        </p:spPr>
        <p:txBody>
          <a:bodyPr/>
          <a:lstStyle/>
          <a:p>
            <a:r>
              <a:rPr lang="de-DE" dirty="0" err="1"/>
              <a:t>Sprecher:innen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B510D9-AB6A-4314-BB40-EF215ABD8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52" y="91123"/>
            <a:ext cx="2318282" cy="1396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B9458-C6AF-FBFF-9763-F5DDB8484E57}"/>
              </a:ext>
            </a:extLst>
          </p:cNvPr>
          <p:cNvSpPr txBox="1"/>
          <p:nvPr/>
        </p:nvSpPr>
        <p:spPr>
          <a:xfrm>
            <a:off x="433117" y="5363806"/>
            <a:ext cx="35237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/>
          </a:p>
          <a:p>
            <a:r>
              <a:rPr lang="de-DE" sz="1600" b="1" dirty="0"/>
              <a:t>Sprecherin</a:t>
            </a:r>
          </a:p>
          <a:p>
            <a:r>
              <a:rPr lang="de-DE" sz="1600" b="1" dirty="0"/>
              <a:t>Prof. Dr. Stefanie </a:t>
            </a:r>
            <a:r>
              <a:rPr lang="de-DE" sz="1600" b="1" dirty="0" err="1"/>
              <a:t>Barbirz</a:t>
            </a:r>
            <a:endParaRPr lang="de-DE" sz="1600" b="1" dirty="0"/>
          </a:p>
          <a:p>
            <a:r>
              <a:rPr lang="de-DE" sz="1600" dirty="0"/>
              <a:t>Medical School Berlin</a:t>
            </a:r>
          </a:p>
          <a:p>
            <a:r>
              <a:rPr lang="de-DE" sz="1600" dirty="0"/>
              <a:t>Hochschule für Gesundheit und Medizin</a:t>
            </a:r>
          </a:p>
        </p:txBody>
      </p:sp>
      <p:pic>
        <p:nvPicPr>
          <p:cNvPr id="1026" name="Picture 2" descr="News VAAM">
            <a:extLst>
              <a:ext uri="{FF2B5EF4-FFF2-40B4-BE49-F238E27FC236}">
                <a16:creationId xmlns:a16="http://schemas.microsoft.com/office/drawing/2014/main" id="{F25EF96A-E74E-2E83-443E-2AA937F4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9" y="4289592"/>
            <a:ext cx="9525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139E3D-BC31-CE85-BC6C-3D831ED90F76}"/>
              </a:ext>
            </a:extLst>
          </p:cNvPr>
          <p:cNvSpPr txBox="1"/>
          <p:nvPr/>
        </p:nvSpPr>
        <p:spPr>
          <a:xfrm>
            <a:off x="4063114" y="5363806"/>
            <a:ext cx="4395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/>
          </a:p>
          <a:p>
            <a:r>
              <a:rPr lang="de-DE" sz="1600" b="1" dirty="0"/>
              <a:t>Stellv. Sprecherin</a:t>
            </a:r>
          </a:p>
          <a:p>
            <a:r>
              <a:rPr lang="de-DE" sz="1600" b="1" dirty="0"/>
              <a:t>Prof. Dr. Li Deng</a:t>
            </a:r>
          </a:p>
          <a:p>
            <a:r>
              <a:rPr lang="de-DE" sz="1600" dirty="0"/>
              <a:t>Prävention von Mikrobiellen Infektionskrankheiten</a:t>
            </a:r>
          </a:p>
          <a:p>
            <a:r>
              <a:rPr lang="de-DE" sz="1600" dirty="0"/>
              <a:t>Technische Universität München (TUM)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BD3081-82A4-D967-E004-AB4B2ABE3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971" y="4108501"/>
            <a:ext cx="1310754" cy="1333616"/>
          </a:xfrm>
          <a:prstGeom prst="rect">
            <a:avLst/>
          </a:prstGeom>
        </p:spPr>
      </p:pic>
      <p:pic>
        <p:nvPicPr>
          <p:cNvPr id="1030" name="Picture 6" descr="News VAAM">
            <a:extLst>
              <a:ext uri="{FF2B5EF4-FFF2-40B4-BE49-F238E27FC236}">
                <a16:creationId xmlns:a16="http://schemas.microsoft.com/office/drawing/2014/main" id="{C9C33EB1-689A-2DC1-6CB1-70F6E2BA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793" y="4108502"/>
            <a:ext cx="998978" cy="13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81C24E-E89B-8B1C-D355-E8B45D9B7E4B}"/>
              </a:ext>
            </a:extLst>
          </p:cNvPr>
          <p:cNvSpPr txBox="1"/>
          <p:nvPr/>
        </p:nvSpPr>
        <p:spPr>
          <a:xfrm>
            <a:off x="8514126" y="5363806"/>
            <a:ext cx="3640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/>
          </a:p>
          <a:p>
            <a:r>
              <a:rPr lang="de-DE" sz="1600" b="1" dirty="0"/>
              <a:t>Schriftführer</a:t>
            </a:r>
          </a:p>
          <a:p>
            <a:r>
              <a:rPr lang="de-DE" sz="1600" b="1" dirty="0"/>
              <a:t>Dr. David Gerlach</a:t>
            </a:r>
          </a:p>
          <a:p>
            <a:r>
              <a:rPr lang="de-DE" sz="1600" dirty="0"/>
              <a:t>Biozentrum, Mikrobiologie</a:t>
            </a:r>
          </a:p>
          <a:p>
            <a:r>
              <a:rPr lang="de-DE" sz="1600" dirty="0"/>
              <a:t>Ludwig-Maximilians-Universität München</a:t>
            </a:r>
          </a:p>
        </p:txBody>
      </p:sp>
      <p:pic>
        <p:nvPicPr>
          <p:cNvPr id="11" name="Picture 10" descr="A green and white logo&#10;&#10;AI-generated content may be incorrect.">
            <a:extLst>
              <a:ext uri="{FF2B5EF4-FFF2-40B4-BE49-F238E27FC236}">
                <a16:creationId xmlns:a16="http://schemas.microsoft.com/office/drawing/2014/main" id="{462C9EA1-7232-D5F3-55AA-912E71D81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487448"/>
            <a:ext cx="1152525" cy="1152525"/>
          </a:xfrm>
          <a:prstGeom prst="rect">
            <a:avLst/>
          </a:prstGeom>
        </p:spPr>
      </p:pic>
      <p:pic>
        <p:nvPicPr>
          <p:cNvPr id="1032" name="Picture 8" descr="Synthetische Phagen: Die neue Waffe gegen resistente Keime">
            <a:extLst>
              <a:ext uri="{FF2B5EF4-FFF2-40B4-BE49-F238E27FC236}">
                <a16:creationId xmlns:a16="http://schemas.microsoft.com/office/drawing/2014/main" id="{69373D9D-8DC3-62BF-77B6-DBDCC650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" y="91123"/>
            <a:ext cx="1806856" cy="10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EE4C2EB-28EC-6B3B-0C10-6D3EAB0B3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16" y="91123"/>
            <a:ext cx="1447464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que Assay For Screening Viral Concentrates for Bacteriophage">
            <a:extLst>
              <a:ext uri="{FF2B5EF4-FFF2-40B4-BE49-F238E27FC236}">
                <a16:creationId xmlns:a16="http://schemas.microsoft.com/office/drawing/2014/main" id="{4AFA5C76-9085-DF52-1A1B-1D1B7406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74" y="78381"/>
            <a:ext cx="1087217" cy="10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0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21BB4-951A-EE4E-3DA7-363A166E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Schwerpunkte der Fachgruppe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464680-9986-E270-7AAD-4772CDA5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8160" y="14874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[Hier die thematischen Schwerpunkte erwähnen: was definiert die FG/StAG, für wen ist eine Mitgliedschaft interessant]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3D229F-D85A-02B1-AE16-E9C614AE1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52" y="91123"/>
            <a:ext cx="2318282" cy="1396325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6C8563C-CBD9-DCBD-8A56-A75E6F5A8339}"/>
              </a:ext>
            </a:extLst>
          </p:cNvPr>
          <p:cNvSpPr txBox="1">
            <a:spLocks/>
          </p:cNvSpPr>
          <p:nvPr/>
        </p:nvSpPr>
        <p:spPr>
          <a:xfrm>
            <a:off x="449693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FG ,,mikrobielle Viren“ richtet sich an Forscherinnen und Forscher mit Bezug zu Viren in </a:t>
            </a:r>
            <a:r>
              <a:rPr lang="de-DE" dirty="0" err="1"/>
              <a:t>Archäen</a:t>
            </a:r>
            <a:r>
              <a:rPr lang="de-DE" dirty="0"/>
              <a:t> und Bakterien</a:t>
            </a:r>
          </a:p>
          <a:p>
            <a:r>
              <a:rPr lang="de-DE" dirty="0"/>
              <a:t>Mit beiden Gesellschaften kommen wir auf ca. 100 Mitglieder.</a:t>
            </a:r>
          </a:p>
          <a:p>
            <a:r>
              <a:rPr lang="de-DE" dirty="0"/>
              <a:t>Die FG wurde 2026 für 4 weitere Jahre formal bestätigt.</a:t>
            </a:r>
          </a:p>
          <a:p>
            <a:r>
              <a:rPr lang="de-DE" dirty="0"/>
              <a:t>Die Mitglieder widmen sich momentan verstärkt der Grundlagenforschung von Virus-Wirtsinteraktionen, welche durch ein breites Spektrum an Methoden untersucht werden - von biochemischen Experimenten an einzelnen Zellen bis zu bioinformatischen Ansätzen in bakteriellen Gemeinschaften.</a:t>
            </a:r>
          </a:p>
        </p:txBody>
      </p:sp>
    </p:spTree>
    <p:extLst>
      <p:ext uri="{BB962C8B-B14F-4D97-AF65-F5344CB8AC3E}">
        <p14:creationId xmlns:p14="http://schemas.microsoft.com/office/powerpoint/2010/main" val="364969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4BDF3-5DB0-ED39-8FA4-75D9E756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Aktivitäten 2025/2026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0EE205-2048-F4B3-74D0-1A3F410B6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480" y="19170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[Aktivitäten wie Fachgruppentreffen (Ungefähre Teilnehmerzahlen?), Vortragsreihen, Auftritte bei externen Veranstaltungen als FG/StAG (welche), Projekte, die von (großen Teilen) der FG/StAG durchgeführt wurden. Hier können auch mögliche Probleme oder positive Erfahrungen erwähnt werden]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CBF274-2E78-6EAC-11E2-04B7F2735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52" y="91123"/>
            <a:ext cx="2318282" cy="1396325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34477BD-8040-9BDC-F50E-0F213E0DE69C}"/>
              </a:ext>
            </a:extLst>
          </p:cNvPr>
          <p:cNvSpPr txBox="1">
            <a:spLocks/>
          </p:cNvSpPr>
          <p:nvPr/>
        </p:nvSpPr>
        <p:spPr>
          <a:xfrm>
            <a:off x="565555" y="19646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Mini Symposium Jahrestreffen VAAM 2025 (Bochum)</a:t>
            </a:r>
          </a:p>
          <a:p>
            <a:r>
              <a:rPr lang="de-DE" dirty="0"/>
              <a:t>,,Speeddating junge DGHM“ 2025 (Jena)</a:t>
            </a:r>
          </a:p>
          <a:p>
            <a:r>
              <a:rPr lang="de-DE" dirty="0"/>
              <a:t>Dual-Symposium mit FG ,,Regulation“ Jahrestreffen VAAM 2026 (Berlin)</a:t>
            </a:r>
          </a:p>
          <a:p>
            <a:pPr lvl="1"/>
            <a:r>
              <a:rPr lang="de-DE" dirty="0"/>
              <a:t>Wahl der neuen Sprecherinnen:</a:t>
            </a:r>
          </a:p>
          <a:p>
            <a:pPr lvl="2"/>
            <a:r>
              <a:rPr lang="de-DE" dirty="0"/>
              <a:t>Stefanie </a:t>
            </a:r>
            <a:r>
              <a:rPr lang="de-DE" dirty="0" err="1"/>
              <a:t>Barbirz</a:t>
            </a:r>
            <a:r>
              <a:rPr lang="de-DE" dirty="0"/>
              <a:t> (Wiederwahl)	</a:t>
            </a:r>
          </a:p>
          <a:p>
            <a:pPr lvl="2"/>
            <a:r>
              <a:rPr lang="de-DE" dirty="0"/>
              <a:t>neue stellvertretende Sprecherin Li Deng</a:t>
            </a:r>
          </a:p>
          <a:p>
            <a:pPr lvl="2"/>
            <a:endParaRPr lang="de-DE" dirty="0"/>
          </a:p>
          <a:p>
            <a:r>
              <a:rPr lang="de-DE" dirty="0"/>
              <a:t>Representation auf dem internationalen Symposium des SPP2330 in Berlin</a:t>
            </a:r>
          </a:p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D720E-E54C-ACE7-1A70-2E4D0C860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6" r="19612" b="1334"/>
          <a:stretch>
            <a:fillRect/>
          </a:stretch>
        </p:blipFill>
        <p:spPr>
          <a:xfrm rot="10800000">
            <a:off x="9954570" y="1314898"/>
            <a:ext cx="1932965" cy="15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2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44194-ADB4-B43D-04AC-3BDABD2B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Zukunft &amp; Vernetzung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BCB5BE-A0C5-F59C-4A95-B38D2302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9426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[Mit welchen FG/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StAGs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, auch außerhalb der DGHM bestehen enge Verbindungen oder sollten angestrebt werden? Welche kurzfristigen und langfristigen Ziele hat die FG/StAG?]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F4918B8-E7B2-CF11-2428-4A1347DD5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52" y="91123"/>
            <a:ext cx="2318282" cy="1396325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18CAC82-4FBA-4CD9-9997-AF206EBEA70E}"/>
              </a:ext>
            </a:extLst>
          </p:cNvPr>
          <p:cNvSpPr txBox="1">
            <a:spLocks/>
          </p:cNvSpPr>
          <p:nvPr/>
        </p:nvSpPr>
        <p:spPr>
          <a:xfrm>
            <a:off x="565555" y="19646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Gemeinsames Symposium mit der VAAM FG Regulation</a:t>
            </a:r>
          </a:p>
          <a:p>
            <a:r>
              <a:rPr lang="de-DE" dirty="0"/>
              <a:t>Geplante Interaktionen:</a:t>
            </a:r>
          </a:p>
          <a:p>
            <a:pPr lvl="1"/>
            <a:r>
              <a:rPr lang="de-DE" dirty="0"/>
              <a:t>Stärkere Präsenz auf der Jahrestagung der DGHM</a:t>
            </a:r>
          </a:p>
          <a:p>
            <a:pPr lvl="1"/>
            <a:r>
              <a:rPr lang="en-US" dirty="0" err="1"/>
              <a:t>Interaktion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Organisationen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translationaler</a:t>
            </a:r>
            <a:r>
              <a:rPr lang="en-US" dirty="0"/>
              <a:t> </a:t>
            </a:r>
            <a:r>
              <a:rPr lang="en-US" dirty="0" err="1"/>
              <a:t>Phagenforschung</a:t>
            </a:r>
            <a:r>
              <a:rPr lang="en-US" dirty="0"/>
              <a:t> z. B. </a:t>
            </a:r>
            <a:r>
              <a:rPr lang="en-DE" dirty="0"/>
              <a:t>DZIF </a:t>
            </a:r>
            <a:r>
              <a:rPr lang="en-DE" dirty="0" err="1"/>
              <a:t>TransPhage-Netzwerk</a:t>
            </a:r>
            <a:endParaRPr lang="en-US" dirty="0"/>
          </a:p>
          <a:p>
            <a:pPr lvl="1"/>
            <a:r>
              <a:rPr lang="en-US" dirty="0"/>
              <a:t>International Equivalents – French phage network</a:t>
            </a:r>
          </a:p>
          <a:p>
            <a:r>
              <a:rPr lang="de-DE" dirty="0"/>
              <a:t>Erhalt des Netzwerk des </a:t>
            </a:r>
            <a:r>
              <a:rPr lang="de-DE" i="1" dirty="0"/>
              <a:t>SPP2330 - </a:t>
            </a:r>
            <a:r>
              <a:rPr lang="en-US" i="1" dirty="0"/>
              <a:t>New Concepts in Prokaryotic Virus-host Interactions</a:t>
            </a:r>
          </a:p>
          <a:p>
            <a:r>
              <a:rPr lang="de-DE" dirty="0"/>
              <a:t>2028: „3. Deutsches </a:t>
            </a:r>
            <a:r>
              <a:rPr lang="de-DE" dirty="0" err="1"/>
              <a:t>Phagensymposium</a:t>
            </a:r>
            <a:r>
              <a:rPr lang="de-DE" dirty="0"/>
              <a:t>“ / Summer School</a:t>
            </a:r>
          </a:p>
          <a:p>
            <a:r>
              <a:rPr lang="de-DE" dirty="0"/>
              <a:t>Katalog von deutschen Wissenschaftlern mit Bezug zu mikrobiellen Viren</a:t>
            </a:r>
            <a:br>
              <a:rPr lang="de-DE" i="1" dirty="0"/>
            </a:br>
            <a:endParaRPr lang="de-DE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359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3390-81E8-F7FA-A944-87F03FF41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72AF7-1962-0D7C-7721-696A5E97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32" y="288550"/>
            <a:ext cx="9341819" cy="1325563"/>
          </a:xfrm>
        </p:spPr>
        <p:txBody>
          <a:bodyPr/>
          <a:lstStyle/>
          <a:p>
            <a:r>
              <a:rPr lang="de-DE" dirty="0"/>
              <a:t>Wünsche (an den Vorstand, anderen FG etc.)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52873-BF74-FE65-32BB-1454075B9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969" y="1850858"/>
            <a:ext cx="9341819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[Was kann anders und/oder besser werden, welche Formate, Strukturen oder Abläufe würden der FG/StAG nutzen? Diese Folie ist optional, aber sehr hilfreich]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2AC67D-B3E3-5EBD-6195-DE4C7C926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52" y="91123"/>
            <a:ext cx="2318282" cy="1396325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10E0122-FB1E-E8ED-5715-8F4BDEF803FD}"/>
              </a:ext>
            </a:extLst>
          </p:cNvPr>
          <p:cNvSpPr txBox="1">
            <a:spLocks/>
          </p:cNvSpPr>
          <p:nvPr/>
        </p:nvSpPr>
        <p:spPr>
          <a:xfrm>
            <a:off x="565555" y="2200588"/>
            <a:ext cx="10515600" cy="411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Einfachere Interaktionsmöglichkeiten mit den anderen FG/StAG?</a:t>
            </a:r>
          </a:p>
          <a:p>
            <a:r>
              <a:rPr lang="de-DE" dirty="0"/>
              <a:t>Direkte Möglichkeit DGHM/VAAM-affiliierte Social-Media-Kanäle zu verwenden   und dort Interessantes aus dem Laboralltag oder Aktuelles zu posten?</a:t>
            </a:r>
            <a:br>
              <a:rPr lang="de-DE" i="1" dirty="0"/>
            </a:br>
            <a:endParaRPr lang="de-DE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50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439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Fachgruppe: Mikrobielle Viren  (gemeinsame Fachgruppe DGHM/VAAM) </vt:lpstr>
      <vt:lpstr>Aktuelle Schwerpunkte der Fachgruppe</vt:lpstr>
      <vt:lpstr>Aktivitäten 2025/2026</vt:lpstr>
      <vt:lpstr>Zukunft &amp; Vernetzung</vt:lpstr>
      <vt:lpstr>Wünsche (an den Vorstand, anderen FG etc.)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Fachgruppe:</dc:title>
  <dc:creator>Nicole von Maltzahn</dc:creator>
  <cp:lastModifiedBy>David Gerlach</cp:lastModifiedBy>
  <cp:revision>21</cp:revision>
  <dcterms:created xsi:type="dcterms:W3CDTF">2026-04-16T07:55:25Z</dcterms:created>
  <dcterms:modified xsi:type="dcterms:W3CDTF">2026-06-16T13:14:46Z</dcterms:modified>
</cp:coreProperties>
</file>